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61" r:id="rId2"/>
    <p:sldId id="336" r:id="rId3"/>
    <p:sldId id="276" r:id="rId4"/>
    <p:sldId id="279" r:id="rId5"/>
    <p:sldId id="363" r:id="rId6"/>
    <p:sldId id="362" r:id="rId7"/>
    <p:sldId id="364" r:id="rId8"/>
    <p:sldId id="268" r:id="rId9"/>
    <p:sldId id="33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DFAEC"/>
    <a:srgbClr val="FDFAEB"/>
    <a:srgbClr val="006CB8"/>
    <a:srgbClr val="ED1C24"/>
    <a:srgbClr val="EE3338"/>
    <a:srgbClr val="0072B9"/>
    <a:srgbClr val="D83236"/>
    <a:srgbClr val="F68B1D"/>
    <a:srgbClr val="00AB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85" autoAdjust="0"/>
    <p:restoredTop sz="94660"/>
  </p:normalViewPr>
  <p:slideViewPr>
    <p:cSldViewPr snapToGrid="0">
      <p:cViewPr varScale="1">
        <p:scale>
          <a:sx n="146" d="100"/>
          <a:sy n="146" d="100"/>
        </p:scale>
        <p:origin x="100" y="4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7B6626-4231-4DD9-87C9-E84647F4F790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634D73-0A17-47E2-945B-9C5FB61C5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606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FCA2A-CE63-4392-8CDA-72D745E9C26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949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C86B3-DB16-4E81-9B1C-117A74753F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0FB5F6-4947-42C7-85D1-87F986B30A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CB55F6-6239-4207-A82E-537D84011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B952F8-F96E-4DC9-B7C6-F02B7A45D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9A535E-9DA8-4BE4-9ED2-DE0A97D4E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89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0D765-92CE-4502-9D50-C81CCCE05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C11375-4BF6-4F74-B834-4AF05D9D27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FB0ED3-DF00-409D-9DE6-9469EAFB0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5EB722-8435-4D69-8D8D-1BFF23871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D4557B-BF42-4B9D-9317-5C0191BDE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921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9F05F4-1D2A-4C9C-A394-65C703D0F1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7A1079-2E7B-4ACD-A023-3CDB20AB3F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89AC31-F07A-48FC-B228-5CFF2994A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348534-4FE6-43B8-B39C-2CB083C1B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446578-757C-4D19-B53F-C7C401307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740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1FD56-401F-454B-9367-EBE70728A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D2F96-00BB-43AD-AF7E-FC7A3C7DE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F93D43-4FEF-430F-AE3F-DEB138939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55E527-D269-43AF-A952-FE3A417DF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50A628-18AC-45E9-A165-095902D5B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205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8EEBF-6DD3-4EA2-893C-D3A849EAA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1B3210-7993-40B6-95CD-3F60854466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E57688-5C4A-4220-A68F-3C3312231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9BED82-2845-4453-A938-8E73594D3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B7641-EA46-490A-A9A7-D4B7F7AE9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980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5A8E2-A7BF-4374-A21B-7D570CC8C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4C2FEC-85CF-4142-B532-0E312B8BD4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20C1B2-8572-43ED-A1EF-7B22CC0222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CC4224-E31E-4DC3-8302-AB06DCF07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2DC25E-3510-444C-A32E-9F4794D02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8D2560-9DB9-46FE-BD12-0D4A36C88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725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D8D31-44B8-4586-9D24-15809035B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5E27E1-A8B8-41AE-8D53-E261AFA47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ED0408-96E2-4D6C-A34D-2251CB1251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5B5D2C-F5F7-42AD-977A-062DCF9BB8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46F845-41E5-4DD8-8AE9-769CD12D5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35E63C-0F18-410D-8F59-E7D63F972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ACB113-922E-4689-AAE6-E37BFD747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1FF874-185D-4E49-8D57-E905C25CA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321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5CD6E-381C-4269-9082-A6A19B216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F89C23-7083-4C4C-A903-432CC8D1B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15B02F-FC0F-4499-A112-93D41FE9F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FFA0BC-5A0D-4FA0-9AA6-3DAE4EBB7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242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C25E1D-8DD8-40A6-B383-1AD2FE651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FDFBBB-72E5-468E-ACFC-ED1FA174A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BF396F-C476-47B8-8BEB-8C1C9D678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564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F41C4-379E-40EE-9BA8-6EB14DC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B54057-6AA6-433B-B1FB-210226BFD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5D66BE-B8CD-4A55-B822-327DCD3667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540CA8-B21B-4756-B0E6-06208B32A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507D4C-41C0-4043-9D65-4174E8D51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5C11E6-432D-4200-A9D2-83311BECC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398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360A4-04CE-4B91-A940-A0B595038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8D7269-BBA5-49A9-B709-8ECCD17904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5FD460-14A2-4620-AC9C-3FEF475EA1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2714FE-9DEE-4F1C-9CB4-C6D3A9206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379B26-341E-4FAC-A250-26CE381F2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0F2582-BFB8-4841-9683-156F4CA4D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576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133DCF-F572-4E29-803E-EE030962B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397885-C79B-4A83-B889-C8277DA1F6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5ADE73-16B4-4BED-A288-5A06D7E105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fld id="{1E26D13E-E5D4-4713-B2E2-B00F8876F654}" type="datetimeFigureOut">
              <a:rPr lang="en-US" smtClean="0"/>
              <a:pPr/>
              <a:t>4/24/2021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2BA571-7A46-43CD-B404-37E5213630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CE69AA-8CB8-4984-AC6D-E2F65F2D24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fld id="{55DFD8D7-AE1A-4E2B-9424-7B4D3278CE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814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4.png"/><Relationship Id="rId21" Type="http://schemas.openxmlformats.org/officeDocument/2006/relationships/image" Target="../media/image19.png"/><Relationship Id="rId7" Type="http://schemas.openxmlformats.org/officeDocument/2006/relationships/image" Target="../media/image51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11" Type="http://schemas.openxmlformats.org/officeDocument/2006/relationships/image" Target="../media/image9.png"/><Relationship Id="rId5" Type="http://schemas.openxmlformats.org/officeDocument/2006/relationships/image" Target="../media/image31.png"/><Relationship Id="rId15" Type="http://schemas.openxmlformats.org/officeDocument/2006/relationships/image" Target="../media/image13.png"/><Relationship Id="rId10" Type="http://schemas.openxmlformats.org/officeDocument/2006/relationships/image" Target="../media/image5.png"/><Relationship Id="rId19" Type="http://schemas.openxmlformats.org/officeDocument/2006/relationships/image" Target="../media/image17.png"/><Relationship Id="rId4" Type="http://schemas.openxmlformats.org/officeDocument/2006/relationships/image" Target="../media/image21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13" Type="http://schemas.openxmlformats.org/officeDocument/2006/relationships/image" Target="../media/image26.png"/><Relationship Id="rId18" Type="http://schemas.openxmlformats.org/officeDocument/2006/relationships/image" Target="../media/image170.png"/><Relationship Id="rId3" Type="http://schemas.openxmlformats.org/officeDocument/2006/relationships/image" Target="../media/image4.png"/><Relationship Id="rId21" Type="http://schemas.openxmlformats.org/officeDocument/2006/relationships/image" Target="../media/image200.png"/><Relationship Id="rId7" Type="http://schemas.openxmlformats.org/officeDocument/2006/relationships/image" Target="../media/image60.png"/><Relationship Id="rId12" Type="http://schemas.openxmlformats.org/officeDocument/2006/relationships/image" Target="../media/image25.png"/><Relationship Id="rId2" Type="http://schemas.openxmlformats.org/officeDocument/2006/relationships/image" Target="../media/image110.png"/><Relationship Id="rId20" Type="http://schemas.openxmlformats.org/officeDocument/2006/relationships/image" Target="../media/image19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11" Type="http://schemas.openxmlformats.org/officeDocument/2006/relationships/image" Target="../media/image24.png"/><Relationship Id="rId5" Type="http://schemas.openxmlformats.org/officeDocument/2006/relationships/image" Target="../media/image40.png"/><Relationship Id="rId15" Type="http://schemas.openxmlformats.org/officeDocument/2006/relationships/image" Target="../media/image28.png"/><Relationship Id="rId10" Type="http://schemas.openxmlformats.org/officeDocument/2006/relationships/image" Target="../media/image23.png"/><Relationship Id="rId19" Type="http://schemas.openxmlformats.org/officeDocument/2006/relationships/image" Target="../media/image180.png"/><Relationship Id="rId4" Type="http://schemas.openxmlformats.org/officeDocument/2006/relationships/image" Target="../media/image30.png"/><Relationship Id="rId9" Type="http://schemas.openxmlformats.org/officeDocument/2006/relationships/image" Target="../media/image80.png"/><Relationship Id="rId14" Type="http://schemas.openxmlformats.org/officeDocument/2006/relationships/image" Target="../media/image2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40F48-6CB9-4C9F-97DF-9AA45F0ECB37}"/>
              </a:ext>
            </a:extLst>
          </p:cNvPr>
          <p:cNvSpPr txBox="1"/>
          <p:nvPr/>
        </p:nvSpPr>
        <p:spPr>
          <a:xfrm>
            <a:off x="794085" y="180482"/>
            <a:ext cx="9577137" cy="6997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n-US" sz="2400" b="1" dirty="0"/>
              <a:t>How to best use these slides…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View the PPT as a slide show</a:t>
            </a:r>
          </a:p>
          <a:p>
            <a:pPr marL="742950" lvl="1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Then click through every step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Mouse clicks will advance the slide show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Left/right arrow keys move forward/backward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Mouse wheel scrolling moves forward/backward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When a question is posed, stop and think it through, try to answer it yourself before clicking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If you have questions, email me, ask in the Teams Student Center channel!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C6E56D1-A806-41CC-B805-4FFA07CFEE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9917" y="1728702"/>
            <a:ext cx="10155067" cy="1343212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257EB3AC-F04A-4053-8C8E-8B5AF13C1548}"/>
              </a:ext>
            </a:extLst>
          </p:cNvPr>
          <p:cNvSpPr/>
          <p:nvPr/>
        </p:nvSpPr>
        <p:spPr>
          <a:xfrm>
            <a:off x="5289264" y="1592925"/>
            <a:ext cx="948690" cy="807383"/>
          </a:xfrm>
          <a:prstGeom prst="ellipse">
            <a:avLst/>
          </a:prstGeom>
          <a:solidFill>
            <a:srgbClr val="FFFF00">
              <a:alpha val="10000"/>
            </a:srgb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761C8D6-1D0E-4ABC-B826-E2B952CE274C}"/>
              </a:ext>
            </a:extLst>
          </p:cNvPr>
          <p:cNvSpPr/>
          <p:nvPr/>
        </p:nvSpPr>
        <p:spPr>
          <a:xfrm>
            <a:off x="1020251" y="2087272"/>
            <a:ext cx="948690" cy="807383"/>
          </a:xfrm>
          <a:prstGeom prst="ellipse">
            <a:avLst/>
          </a:prstGeom>
          <a:solidFill>
            <a:srgbClr val="FFFF00">
              <a:alpha val="10000"/>
            </a:srgb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6E28EC4-855D-4D57-AB57-3ABF6925D9C5}"/>
              </a:ext>
            </a:extLst>
          </p:cNvPr>
          <p:cNvCxnSpPr>
            <a:cxnSpLocks/>
            <a:endCxn id="4" idx="2"/>
          </p:cNvCxnSpPr>
          <p:nvPr/>
        </p:nvCxnSpPr>
        <p:spPr>
          <a:xfrm>
            <a:off x="3455335" y="1728702"/>
            <a:ext cx="1833929" cy="26791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295DCBF-7EB8-4A2F-A3B8-5419D4969D14}"/>
              </a:ext>
            </a:extLst>
          </p:cNvPr>
          <p:cNvCxnSpPr>
            <a:cxnSpLocks/>
          </p:cNvCxnSpPr>
          <p:nvPr/>
        </p:nvCxnSpPr>
        <p:spPr>
          <a:xfrm flipH="1">
            <a:off x="1933283" y="1728702"/>
            <a:ext cx="1306307" cy="49434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604458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40F48-6CB9-4C9F-97DF-9AA45F0ECB37}"/>
              </a:ext>
            </a:extLst>
          </p:cNvPr>
          <p:cNvSpPr txBox="1"/>
          <p:nvPr/>
        </p:nvSpPr>
        <p:spPr>
          <a:xfrm>
            <a:off x="1251284" y="637674"/>
            <a:ext cx="9577137" cy="2754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50000"/>
              </a:lnSpc>
            </a:pPr>
            <a:r>
              <a:rPr lang="en-US" sz="4400" b="1" dirty="0"/>
              <a:t>LESSON 6.6b</a:t>
            </a:r>
          </a:p>
          <a:p>
            <a:pPr algn="ctr">
              <a:lnSpc>
                <a:spcPct val="250000"/>
              </a:lnSpc>
            </a:pPr>
            <a:r>
              <a:rPr lang="en-US" sz="2800" b="1" dirty="0"/>
              <a:t>Solving Logarithmic Equations</a:t>
            </a:r>
          </a:p>
        </p:txBody>
      </p:sp>
    </p:spTree>
    <p:extLst>
      <p:ext uri="{BB962C8B-B14F-4D97-AF65-F5344CB8AC3E}">
        <p14:creationId xmlns:p14="http://schemas.microsoft.com/office/powerpoint/2010/main" val="993717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40F48-6CB9-4C9F-97DF-9AA45F0ECB37}"/>
              </a:ext>
            </a:extLst>
          </p:cNvPr>
          <p:cNvSpPr txBox="1"/>
          <p:nvPr/>
        </p:nvSpPr>
        <p:spPr>
          <a:xfrm>
            <a:off x="1251284" y="637674"/>
            <a:ext cx="9577137" cy="2057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n-US" b="1" dirty="0"/>
              <a:t>Today you will: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Solve logarithmic equations.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Practice using English to describe math processes and equations</a:t>
            </a:r>
          </a:p>
        </p:txBody>
      </p:sp>
    </p:spTree>
    <p:extLst>
      <p:ext uri="{BB962C8B-B14F-4D97-AF65-F5344CB8AC3E}">
        <p14:creationId xmlns:p14="http://schemas.microsoft.com/office/powerpoint/2010/main" val="1167889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40F48-6CB9-4C9F-97DF-9AA45F0ECB37}"/>
              </a:ext>
            </a:extLst>
          </p:cNvPr>
          <p:cNvSpPr txBox="1"/>
          <p:nvPr/>
        </p:nvSpPr>
        <p:spPr>
          <a:xfrm>
            <a:off x="1251284" y="637674"/>
            <a:ext cx="9577137" cy="3027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n-US" b="1" dirty="0"/>
              <a:t>Core Vocabulary: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Change-of-Base Formula, p. 329 </a:t>
            </a:r>
          </a:p>
          <a:p>
            <a:endParaRPr lang="en-US" dirty="0"/>
          </a:p>
          <a:p>
            <a:r>
              <a:rPr lang="en-US" b="1" dirty="0"/>
              <a:t>Previous</a:t>
            </a:r>
            <a:r>
              <a:rPr lang="en-US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Base of an exponent and of a logarithm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lnSpc>
                <a:spcPct val="2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798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CCE6F94-CFAC-4877-9EB6-94513453DDF6}"/>
              </a:ext>
            </a:extLst>
          </p:cNvPr>
          <p:cNvSpPr txBox="1"/>
          <p:nvPr/>
        </p:nvSpPr>
        <p:spPr>
          <a:xfrm>
            <a:off x="587697" y="381155"/>
            <a:ext cx="10480353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/>
              <a:t>You will often see logarithmic equations in one of two forms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F6D7250-1E38-4C02-BAA7-ED6B37816F73}"/>
              </a:ext>
            </a:extLst>
          </p:cNvPr>
          <p:cNvSpPr txBox="1"/>
          <p:nvPr/>
        </p:nvSpPr>
        <p:spPr>
          <a:xfrm>
            <a:off x="1647825" y="1232044"/>
            <a:ext cx="2495550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Log on each side, common base each side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C37838-3588-424A-87F7-EA18DE953DEE}"/>
              </a:ext>
            </a:extLst>
          </p:cNvPr>
          <p:cNvSpPr txBox="1"/>
          <p:nvPr/>
        </p:nvSpPr>
        <p:spPr>
          <a:xfrm>
            <a:off x="6457950" y="1370544"/>
            <a:ext cx="2908362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Log &amp; variable only on 1 side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7685A6D-0990-4A40-AAD7-4A51C51411F4}"/>
                  </a:ext>
                </a:extLst>
              </p:cNvPr>
              <p:cNvSpPr txBox="1"/>
              <p:nvPr/>
            </p:nvSpPr>
            <p:spPr>
              <a:xfrm>
                <a:off x="1676400" y="2136920"/>
                <a:ext cx="4955376" cy="36933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Example: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e>
                    </m:func>
                  </m:oMath>
                </a14:m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This is kind-of a duh…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What is the only way this can be true?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since the bases are the same…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…the log number has to be the same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So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=7</m:t>
                    </m:r>
                  </m:oMath>
                </a14:m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r>
                  <a:rPr lang="en-US" dirty="0"/>
                  <a:t>These are really simple…</a:t>
                </a:r>
              </a:p>
              <a:p>
                <a:pPr lvl="2"/>
                <a:endParaRPr lang="en-US" dirty="0"/>
              </a:p>
              <a:p>
                <a:pPr lvl="1"/>
                <a:endParaRPr lang="en-US" dirty="0"/>
              </a:p>
              <a:p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7685A6D-0990-4A40-AAD7-4A51C51411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2136920"/>
                <a:ext cx="4955376" cy="3693319"/>
              </a:xfrm>
              <a:prstGeom prst="rect">
                <a:avLst/>
              </a:prstGeom>
              <a:blipFill>
                <a:blip r:embed="rId2"/>
                <a:stretch>
                  <a:fillRect l="-984" t="-9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B8B8FE6-5FB7-4A95-826B-4C73CE567366}"/>
                  </a:ext>
                </a:extLst>
              </p:cNvPr>
              <p:cNvSpPr txBox="1"/>
              <p:nvPr/>
            </p:nvSpPr>
            <p:spPr>
              <a:xfrm>
                <a:off x="6457949" y="2136920"/>
                <a:ext cx="5324825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Example: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−4)</m:t>
                        </m:r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Convert to exponent form &amp; do the simple algebra.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r>
                  <a:rPr lang="en-US" dirty="0"/>
                  <a:t>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−4)</m:t>
                        </m:r>
                      </m:e>
                    </m:func>
                    <m:r>
                      <a:rPr lang="en-US" i="1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endParaRPr lang="en-US" dirty="0"/>
              </a:p>
              <a:p>
                <a:r>
                  <a:rPr lang="en-US" dirty="0"/>
                  <a:t>	</a:t>
                </a:r>
                <a:r>
                  <a:rPr lang="en-US" b="0" dirty="0"/>
                  <a:t>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−4=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US" dirty="0"/>
              </a:p>
              <a:p>
                <a:pPr lvl="2"/>
                <a:r>
                  <a:rPr lang="en-US" b="0" dirty="0"/>
                  <a:t>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−4=81</m:t>
                    </m:r>
                  </m:oMath>
                </a14:m>
                <a:endParaRPr lang="en-US" b="0" dirty="0"/>
              </a:p>
              <a:p>
                <a:pPr lvl="2"/>
                <a:r>
                  <a:rPr lang="en-US" b="0" dirty="0"/>
                  <a:t>        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=85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B8B8FE6-5FB7-4A95-826B-4C73CE5673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7949" y="2136920"/>
                <a:ext cx="5324825" cy="2031325"/>
              </a:xfrm>
              <a:prstGeom prst="rect">
                <a:avLst/>
              </a:prstGeom>
              <a:blipFill>
                <a:blip r:embed="rId3"/>
                <a:stretch>
                  <a:fillRect l="-915" t="-18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>
            <a:extLst>
              <a:ext uri="{FF2B5EF4-FFF2-40B4-BE49-F238E27FC236}">
                <a16:creationId xmlns:a16="http://schemas.microsoft.com/office/drawing/2014/main" id="{CE302A58-3622-4E57-998B-5C8493AEA652}"/>
              </a:ext>
            </a:extLst>
          </p:cNvPr>
          <p:cNvSpPr/>
          <p:nvPr/>
        </p:nvSpPr>
        <p:spPr>
          <a:xfrm>
            <a:off x="945160" y="1087280"/>
            <a:ext cx="5150840" cy="5792598"/>
          </a:xfrm>
          <a:prstGeom prst="rect">
            <a:avLst/>
          </a:prstGeom>
          <a:solidFill>
            <a:srgbClr val="FFFFFF">
              <a:alpha val="7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0879C34-A767-4E1F-B9F1-8A89CDA0476C}"/>
              </a:ext>
            </a:extLst>
          </p:cNvPr>
          <p:cNvSpPr/>
          <p:nvPr/>
        </p:nvSpPr>
        <p:spPr>
          <a:xfrm>
            <a:off x="6390293" y="1232044"/>
            <a:ext cx="5150840" cy="5792598"/>
          </a:xfrm>
          <a:prstGeom prst="rect">
            <a:avLst/>
          </a:prstGeom>
          <a:solidFill>
            <a:srgbClr val="FFFFFF">
              <a:alpha val="7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723CE88-B00C-4E42-AF3F-CFBBABF2D9D1}"/>
              </a:ext>
            </a:extLst>
          </p:cNvPr>
          <p:cNvSpPr txBox="1"/>
          <p:nvPr/>
        </p:nvSpPr>
        <p:spPr>
          <a:xfrm rot="1636969">
            <a:off x="3757040" y="1427719"/>
            <a:ext cx="2561578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Hey! This sound familiar?</a:t>
            </a:r>
          </a:p>
        </p:txBody>
      </p:sp>
    </p:spTree>
    <p:extLst>
      <p:ext uri="{BB962C8B-B14F-4D97-AF65-F5344CB8AC3E}">
        <p14:creationId xmlns:p14="http://schemas.microsoft.com/office/powerpoint/2010/main" val="2615680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0" grpId="0" animBg="1"/>
      <p:bldP spid="10" grpId="1" animBg="1"/>
      <p:bldP spid="11" grpId="0" animBg="1"/>
      <p:bldP spid="11" grpId="1" animBg="1"/>
      <p:bldP spid="13" grpId="0" animBg="1"/>
      <p:bldP spid="13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" name="Picture 135" descr="D:\meenu\batch3\grade7\01\ms2019_gr7_se_ch1_PNGs\paper_bi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21" y="3559682"/>
            <a:ext cx="3840480" cy="3220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3828423" y="112687"/>
                <a:ext cx="673262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Solve (a) ln(4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7)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ln(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+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5) and (b) log</a:t>
                </a:r>
                <a:r>
                  <a:rPr lang="en-US" sz="2000" baseline="-25000" dirty="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(5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17)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3.</a:t>
                </a:r>
              </a:p>
            </p:txBody>
          </p:sp>
        </mc:Choice>
        <mc:Fallback xmlns="">
          <p:sp>
            <p:nvSpPr>
              <p:cNvPr id="90" name="TextBox 89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8423" y="112687"/>
                <a:ext cx="6732623" cy="400110"/>
              </a:xfrm>
              <a:prstGeom prst="rect">
                <a:avLst/>
              </a:prstGeom>
              <a:blipFill rotWithShape="1">
                <a:blip r:embed="rId4"/>
                <a:stretch>
                  <a:fillRect l="-906" t="-606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TextBox 70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6783879" y="1220954"/>
            <a:ext cx="2834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Write original equation.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6783879" y="1634605"/>
            <a:ext cx="5349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Property of Equality for Logarithmic Equations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6783879" y="204785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Subtract </a:t>
            </a:r>
            <a:r>
              <a:rPr lang="en-US" sz="2000" i="1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 from each side.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6783879" y="2461095"/>
            <a:ext cx="2453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Add 7 to each side.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TextBox 107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3828423" y="1220954"/>
                <a:ext cx="292608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>
                    <a:latin typeface="Arial" pitchFamily="34" charset="0"/>
                    <a:cs typeface="Arial" pitchFamily="34" charset="0"/>
                  </a:rPr>
                  <a:t>a. 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ln(4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7)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ln(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/>
                        <a:cs typeface="Arial" pitchFamily="34" charset="0"/>
                      </a:rPr>
                      <m:t>+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5)</a:t>
                </a:r>
              </a:p>
            </p:txBody>
          </p:sp>
        </mc:Choice>
        <mc:Fallback xmlns="">
          <p:sp>
            <p:nvSpPr>
              <p:cNvPr id="108" name="TextBox 107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8423" y="1220954"/>
                <a:ext cx="2926080" cy="400110"/>
              </a:xfrm>
              <a:prstGeom prst="rect">
                <a:avLst/>
              </a:prstGeom>
              <a:blipFill rotWithShape="1">
                <a:blip r:embed="rId5"/>
                <a:stretch>
                  <a:fillRect l="-2083" t="-6061" r="-208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TextBox 118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4484430" y="1670979"/>
                <a:ext cx="1899224" cy="3637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4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7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/>
                        <a:cs typeface="Arial" pitchFamily="34" charset="0"/>
                      </a:rPr>
                      <m:t>+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5</a:t>
                </a:r>
              </a:p>
            </p:txBody>
          </p:sp>
        </mc:Choice>
        <mc:Fallback xmlns="">
          <p:sp>
            <p:nvSpPr>
              <p:cNvPr id="119" name="TextBox 11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4430" y="1670979"/>
                <a:ext cx="1899224" cy="363736"/>
              </a:xfrm>
              <a:prstGeom prst="rect">
                <a:avLst/>
              </a:prstGeom>
              <a:blipFill rotWithShape="1">
                <a:blip r:embed="rId6"/>
                <a:stretch>
                  <a:fillRect l="-3537" t="-6667" r="-643" b="-4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4483372" y="2084224"/>
                <a:ext cx="1426915" cy="3637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3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7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5</a:t>
                </a:r>
              </a:p>
            </p:txBody>
          </p:sp>
        </mc:Choice>
        <mc:Fallback xmlns=""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3372" y="2084224"/>
                <a:ext cx="1426915" cy="363736"/>
              </a:xfrm>
              <a:prstGeom prst="rect">
                <a:avLst/>
              </a:prstGeom>
              <a:blipFill rotWithShape="1">
                <a:blip r:embed="rId7"/>
                <a:stretch>
                  <a:fillRect l="-4255" t="-6667" r="-1702" b="-4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TextBox 120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4952322" y="2497469"/>
                <a:ext cx="1083340" cy="3637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3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12</a:t>
                </a:r>
              </a:p>
            </p:txBody>
          </p:sp>
        </mc:Choice>
        <mc:Fallback xmlns="">
          <p:sp>
            <p:nvSpPr>
              <p:cNvPr id="121" name="TextBox 12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2322" y="2497469"/>
                <a:ext cx="1083340" cy="363736"/>
              </a:xfrm>
              <a:prstGeom prst="rect">
                <a:avLst/>
              </a:prstGeom>
              <a:blipFill rotWithShape="1">
                <a:blip r:embed="rId8"/>
                <a:stretch>
                  <a:fillRect l="-5618" t="-6780" r="-3933" b="-423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2" name="TextBox 121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5101322" y="2874339"/>
                <a:ext cx="81393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4</a:t>
                </a:r>
              </a:p>
            </p:txBody>
          </p:sp>
        </mc:Choice>
        <mc:Fallback xmlns="">
          <p:sp>
            <p:nvSpPr>
              <p:cNvPr id="122" name="TextBox 12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1322" y="2874339"/>
                <a:ext cx="813930" cy="400110"/>
              </a:xfrm>
              <a:prstGeom prst="rect">
                <a:avLst/>
              </a:prstGeom>
              <a:blipFill rotWithShape="1">
                <a:blip r:embed="rId9"/>
                <a:stretch>
                  <a:fillRect l="-8271" t="-6154" r="-3759" b="-2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3" name="TextBox 122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6783879" y="2874339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Divide each side by 3.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5" name="TextBox 124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4720067" y="4135824"/>
                <a:ext cx="205443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5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17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2</a:t>
                </a:r>
                <a:r>
                  <a:rPr lang="en-US" sz="2000" baseline="30000" dirty="0">
                    <a:latin typeface="Arial" pitchFamily="34" charset="0"/>
                    <a:cs typeface="Arial" pitchFamily="34" charset="0"/>
                  </a:rPr>
                  <a:t>3</a:t>
                </a:r>
                <a:endParaRPr lang="en-US" sz="2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125" name="TextBox 124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0067" y="4135824"/>
                <a:ext cx="2054438" cy="400110"/>
              </a:xfrm>
              <a:prstGeom prst="rect">
                <a:avLst/>
              </a:prstGeom>
              <a:blipFill>
                <a:blip r:embed="rId10"/>
                <a:stretch>
                  <a:fillRect l="-2967" t="-606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6" name="TextBox 125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6783879" y="3731926"/>
            <a:ext cx="2834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Write original equation.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6783879" y="4135824"/>
            <a:ext cx="44079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Convert to exponent form.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8" name="TextBox 127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4718677" y="4567466"/>
                <a:ext cx="159054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5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17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8</a:t>
                </a:r>
              </a:p>
            </p:txBody>
          </p:sp>
        </mc:Choice>
        <mc:Fallback xmlns="">
          <p:sp>
            <p:nvSpPr>
              <p:cNvPr id="128" name="TextBox 127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8677" y="4567466"/>
                <a:ext cx="1590541" cy="400110"/>
              </a:xfrm>
              <a:prstGeom prst="rect">
                <a:avLst/>
              </a:prstGeom>
              <a:blipFill rotWithShape="1">
                <a:blip r:embed="rId11"/>
                <a:stretch>
                  <a:fillRect l="-3831" t="-6061" r="-383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9" name="TextBox 128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6783878" y="4567466"/>
            <a:ext cx="24530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Simplify right side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5337790" y="4968850"/>
                <a:ext cx="114825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5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25</a:t>
                </a:r>
              </a:p>
            </p:txBody>
          </p:sp>
        </mc:Choice>
        <mc:Fallback xmlns=""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7790" y="4968850"/>
                <a:ext cx="1148259" cy="400110"/>
              </a:xfrm>
              <a:prstGeom prst="rect">
                <a:avLst/>
              </a:prstGeom>
              <a:blipFill rotWithShape="1">
                <a:blip r:embed="rId13"/>
                <a:stretch>
                  <a:fillRect l="-5851" t="-606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1" name="TextBox 130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6783879" y="4968850"/>
            <a:ext cx="2575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Add 17 to each side</a:t>
            </a:r>
            <a:r>
              <a:rPr lang="en-US" sz="2000" i="1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000" dirty="0">
              <a:solidFill>
                <a:srgbClr val="ED1C2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2" name="TextBox 131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5489333" y="5381159"/>
                <a:ext cx="102669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5</a:t>
                </a:r>
              </a:p>
            </p:txBody>
          </p:sp>
        </mc:Choice>
        <mc:Fallback xmlns="">
          <p:sp>
            <p:nvSpPr>
              <p:cNvPr id="132" name="TextBox 13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9333" y="5381159"/>
                <a:ext cx="1026693" cy="400110"/>
              </a:xfrm>
              <a:prstGeom prst="rect">
                <a:avLst/>
              </a:prstGeom>
              <a:blipFill rotWithShape="1">
                <a:blip r:embed="rId14"/>
                <a:stretch>
                  <a:fillRect l="-5917" t="-6154" b="-2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3" name="TextBox 132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6783879" y="5381159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Divide each side by 5.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4" name="TextBox 143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350890" y="4883830"/>
                <a:ext cx="219033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log</a:t>
                </a:r>
                <a:r>
                  <a:rPr lang="en-US" sz="2000" baseline="-25000" dirty="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(25 </a:t>
                </a:r>
                <a14:m>
                  <m:oMath xmlns:m="http://schemas.openxmlformats.org/officeDocument/2006/math">
                    <m:r>
                      <a:rPr lang="en-US" sz="2000" i="0" dirty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17) </a:t>
                </a:r>
                <a14:m>
                  <m:oMath xmlns:m="http://schemas.openxmlformats.org/officeDocument/2006/math">
                    <m:r>
                      <a:rPr lang="en-US" sz="2000" i="0" dirty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3</a:t>
                </a:r>
              </a:p>
            </p:txBody>
          </p:sp>
        </mc:Choice>
        <mc:Fallback xmlns="">
          <p:sp>
            <p:nvSpPr>
              <p:cNvPr id="144" name="TextBox 14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890" y="4883830"/>
                <a:ext cx="2190336" cy="400110"/>
              </a:xfrm>
              <a:prstGeom prst="rect">
                <a:avLst/>
              </a:prstGeom>
              <a:blipFill rotWithShape="1">
                <a:blip r:embed="rId15"/>
                <a:stretch>
                  <a:fillRect l="-3064" t="-6061" r="-1114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4" name="Picture 133" descr="D:\meenu\batch3\grade7\01\ms2019_gr7_se_ch1_PNGs\paper_bi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21" y="951931"/>
            <a:ext cx="3839082" cy="2322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5" name="TextBox 41"/>
          <p:cNvSpPr txBox="1"/>
          <p:nvPr/>
        </p:nvSpPr>
        <p:spPr>
          <a:xfrm>
            <a:off x="76596" y="1061790"/>
            <a:ext cx="10372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Check </a:t>
            </a:r>
          </a:p>
        </p:txBody>
      </p:sp>
      <p:sp>
        <p:nvSpPr>
          <p:cNvPr id="137" name="TextBox 41"/>
          <p:cNvSpPr txBox="1"/>
          <p:nvPr/>
        </p:nvSpPr>
        <p:spPr>
          <a:xfrm>
            <a:off x="76596" y="3771141"/>
            <a:ext cx="10372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rgbClr val="ED1D24"/>
                </a:solidFill>
                <a:latin typeface="Arial" pitchFamily="34" charset="0"/>
                <a:cs typeface="Arial" pitchFamily="34" charset="0"/>
              </a:rPr>
              <a:t>Check</a:t>
            </a:r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8" name="TextBox 137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441476" y="1624480"/>
                <a:ext cx="292608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ln(4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dirty="0">
                        <a:latin typeface="Arial" pitchFamily="34" charset="0"/>
                        <a:cs typeface="Arial" pitchFamily="34" charset="0"/>
                      </a:rPr>
                      <m:t>•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dirty="0">
                    <a:solidFill>
                      <a:srgbClr val="ED1D24"/>
                    </a:solidFill>
                    <a:latin typeface="Arial" pitchFamily="34" charset="0"/>
                    <a:cs typeface="Arial" pitchFamily="34" charset="0"/>
                  </a:rPr>
                  <a:t>4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0" dirty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7) </a:t>
                </a:r>
                <a14:m>
                  <m:oMath xmlns:m="http://schemas.openxmlformats.org/officeDocument/2006/math">
                    <m:r>
                      <a:rPr lang="en-US" sz="2000" i="0" dirty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ln(</a:t>
                </a:r>
                <a:r>
                  <a:rPr lang="en-US" sz="2000" dirty="0">
                    <a:solidFill>
                      <a:srgbClr val="ED1D24"/>
                    </a:solidFill>
                    <a:latin typeface="Arial" pitchFamily="34" charset="0"/>
                    <a:cs typeface="Arial" pitchFamily="34" charset="0"/>
                  </a:rPr>
                  <a:t>4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0" dirty="0">
                        <a:latin typeface="Cambria Math"/>
                        <a:cs typeface="Arial" pitchFamily="34" charset="0"/>
                      </a:rPr>
                      <m:t>+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5)</a:t>
                </a:r>
              </a:p>
            </p:txBody>
          </p:sp>
        </mc:Choice>
        <mc:Fallback xmlns="">
          <p:sp>
            <p:nvSpPr>
              <p:cNvPr id="138" name="TextBox 137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476" y="1624480"/>
                <a:ext cx="2926080" cy="400110"/>
              </a:xfrm>
              <a:prstGeom prst="rect">
                <a:avLst/>
              </a:prstGeom>
              <a:blipFill rotWithShape="1">
                <a:blip r:embed="rId16"/>
                <a:stretch>
                  <a:fillRect l="-2083" t="-606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9" name="TextBox 138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673700" y="2125122"/>
                <a:ext cx="228208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ln(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i="0" dirty="0" smtClean="0">
                        <a:latin typeface="Arial" pitchFamily="34" charset="0"/>
                        <a:cs typeface="Arial" pitchFamily="34" charset="0"/>
                      </a:rPr>
                      <m:t>1</m:t>
                    </m:r>
                    <m:r>
                      <m:rPr>
                        <m:nor/>
                      </m:rPr>
                      <a:rPr lang="en-US" sz="2000" b="0" i="0" dirty="0" smtClean="0">
                        <a:latin typeface="Arial" pitchFamily="34" charset="0"/>
                        <a:cs typeface="Arial" pitchFamily="34" charset="0"/>
                      </a:rPr>
                      <m:t>6</m:t>
                    </m:r>
                    <m:r>
                      <a:rPr lang="en-US" sz="2000" i="0" dirty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7) </a:t>
                </a:r>
                <a14:m>
                  <m:oMath xmlns:m="http://schemas.openxmlformats.org/officeDocument/2006/math">
                    <m:r>
                      <a:rPr lang="en-US" sz="2000" i="0" dirty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ln 9</a:t>
                </a:r>
              </a:p>
            </p:txBody>
          </p:sp>
        </mc:Choice>
        <mc:Fallback xmlns="">
          <p:sp>
            <p:nvSpPr>
              <p:cNvPr id="139" name="TextBox 13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700" y="2125122"/>
                <a:ext cx="2282085" cy="400110"/>
              </a:xfrm>
              <a:prstGeom prst="rect">
                <a:avLst/>
              </a:prstGeom>
              <a:blipFill rotWithShape="1">
                <a:blip r:embed="rId17"/>
                <a:stretch>
                  <a:fillRect l="-2941" t="-6154" b="-2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0" name="TextBox 139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1386137" y="2509956"/>
                <a:ext cx="135317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ln 9 </a:t>
                </a:r>
                <a14:m>
                  <m:oMath xmlns:m="http://schemas.openxmlformats.org/officeDocument/2006/math">
                    <m:r>
                      <a:rPr lang="en-US" sz="2000" i="0" dirty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ln 9</a:t>
                </a:r>
              </a:p>
            </p:txBody>
          </p:sp>
        </mc:Choice>
        <mc:Fallback xmlns="">
          <p:sp>
            <p:nvSpPr>
              <p:cNvPr id="140" name="TextBox 13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6137" y="2509956"/>
                <a:ext cx="1353177" cy="400110"/>
              </a:xfrm>
              <a:prstGeom prst="rect">
                <a:avLst/>
              </a:prstGeom>
              <a:blipFill rotWithShape="1">
                <a:blip r:embed="rId18"/>
                <a:stretch>
                  <a:fillRect l="-4505" t="-6154" r="-3153" b="-2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1897258" y="1480003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D24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1897258" y="1987287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D24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675192" y="2316614"/>
            <a:ext cx="6923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ED1D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✓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2" name="TextBox 141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107570" y="4414463"/>
                <a:ext cx="240937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log</a:t>
                </a:r>
                <a:r>
                  <a:rPr lang="en-US" sz="2000" baseline="-25000" dirty="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(5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dirty="0">
                        <a:latin typeface="Arial" pitchFamily="34" charset="0"/>
                        <a:cs typeface="Arial" pitchFamily="34" charset="0"/>
                      </a:rPr>
                      <m:t>•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dirty="0">
                    <a:solidFill>
                      <a:srgbClr val="ED1D24"/>
                    </a:solidFill>
                    <a:latin typeface="Arial" pitchFamily="34" charset="0"/>
                    <a:cs typeface="Arial" pitchFamily="34" charset="0"/>
                  </a:rPr>
                  <a:t>5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0" dirty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17) </a:t>
                </a:r>
                <a14:m>
                  <m:oMath xmlns:m="http://schemas.openxmlformats.org/officeDocument/2006/math">
                    <m:r>
                      <a:rPr lang="en-US" sz="2000" i="0" dirty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3</a:t>
                </a:r>
              </a:p>
            </p:txBody>
          </p:sp>
        </mc:Choice>
        <mc:Fallback xmlns="">
          <p:sp>
            <p:nvSpPr>
              <p:cNvPr id="142" name="TextBox 14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70" y="4414463"/>
                <a:ext cx="2409370" cy="400110"/>
              </a:xfrm>
              <a:prstGeom prst="rect">
                <a:avLst/>
              </a:prstGeom>
              <a:blipFill rotWithShape="1">
                <a:blip r:embed="rId19"/>
                <a:stretch>
                  <a:fillRect l="-2785" t="-6061" r="-1519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3" name="TextBox 142"/>
          <p:cNvSpPr txBox="1"/>
          <p:nvPr/>
        </p:nvSpPr>
        <p:spPr>
          <a:xfrm>
            <a:off x="1945785" y="4285425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D24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1945785" y="4754792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D24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6" name="TextBox 145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1219486" y="5292387"/>
                <a:ext cx="144551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log</a:t>
                </a:r>
                <a:r>
                  <a:rPr lang="en-US" sz="2000" baseline="-25000" dirty="0">
                    <a:latin typeface="Arial" pitchFamily="34" charset="0"/>
                    <a:cs typeface="Arial" pitchFamily="34" charset="0"/>
                  </a:rPr>
                  <a:t>2 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8 </a:t>
                </a:r>
                <a14:m>
                  <m:oMath xmlns:m="http://schemas.openxmlformats.org/officeDocument/2006/math">
                    <m:r>
                      <a:rPr lang="en-US" sz="2000" i="0" dirty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3</a:t>
                </a:r>
              </a:p>
            </p:txBody>
          </p:sp>
        </mc:Choice>
        <mc:Fallback xmlns="">
          <p:sp>
            <p:nvSpPr>
              <p:cNvPr id="146" name="TextBox 14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486" y="5292387"/>
                <a:ext cx="1445518" cy="400110"/>
              </a:xfrm>
              <a:prstGeom prst="rect">
                <a:avLst/>
              </a:prstGeom>
              <a:blipFill rotWithShape="0">
                <a:blip r:embed="rId20"/>
                <a:stretch>
                  <a:fillRect l="-4219" t="-606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7" name="TextBox 146"/>
          <p:cNvSpPr txBox="1"/>
          <p:nvPr/>
        </p:nvSpPr>
        <p:spPr>
          <a:xfrm>
            <a:off x="1945785" y="5156202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D24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8" name="TextBox 147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108979" y="5907893"/>
                <a:ext cx="330282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Because 2</a:t>
                </a:r>
                <a:r>
                  <a:rPr lang="en-US" sz="2000" baseline="30000" dirty="0">
                    <a:latin typeface="Arial" pitchFamily="34" charset="0"/>
                    <a:cs typeface="Arial" pitchFamily="34" charset="0"/>
                  </a:rPr>
                  <a:t>3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8, log</a:t>
                </a:r>
                <a:r>
                  <a:rPr lang="en-US" sz="2000" baseline="-25000" dirty="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8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3.</a:t>
                </a:r>
              </a:p>
            </p:txBody>
          </p:sp>
        </mc:Choice>
        <mc:Fallback xmlns="">
          <p:sp>
            <p:nvSpPr>
              <p:cNvPr id="148" name="TextBox 147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979" y="5907893"/>
                <a:ext cx="3302821" cy="400110"/>
              </a:xfrm>
              <a:prstGeom prst="rect">
                <a:avLst/>
              </a:prstGeom>
              <a:blipFill rotWithShape="1">
                <a:blip r:embed="rId21"/>
                <a:stretch>
                  <a:fillRect l="-2030" t="-6061" r="-923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4" name="TextBox 123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3828423" y="3731926"/>
                <a:ext cx="256032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>
                    <a:latin typeface="Arial" pitchFamily="34" charset="0"/>
                    <a:cs typeface="Arial" pitchFamily="34" charset="0"/>
                  </a:rPr>
                  <a:t>b. 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log</a:t>
                </a:r>
                <a:r>
                  <a:rPr lang="en-US" sz="2000" baseline="-25000" dirty="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(5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17)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3</a:t>
                </a:r>
              </a:p>
            </p:txBody>
          </p:sp>
        </mc:Choice>
        <mc:Fallback xmlns="">
          <p:sp>
            <p:nvSpPr>
              <p:cNvPr id="124" name="TextBox 12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8423" y="3731926"/>
                <a:ext cx="2560320" cy="400110"/>
              </a:xfrm>
              <a:prstGeom prst="rect">
                <a:avLst/>
              </a:prstGeom>
              <a:blipFill rotWithShape="1">
                <a:blip r:embed="rId22"/>
                <a:stretch>
                  <a:fillRect l="-2381" t="-606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/>
          <p:cNvSpPr txBox="1"/>
          <p:nvPr/>
        </p:nvSpPr>
        <p:spPr>
          <a:xfrm>
            <a:off x="3217403" y="5743338"/>
            <a:ext cx="6923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ED1D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✓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28423" y="666820"/>
            <a:ext cx="14959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SOLUTION</a:t>
            </a:r>
          </a:p>
        </p:txBody>
      </p:sp>
    </p:spTree>
    <p:extLst>
      <p:ext uri="{BB962C8B-B14F-4D97-AF65-F5344CB8AC3E}">
        <p14:creationId xmlns:p14="http://schemas.microsoft.com/office/powerpoint/2010/main" val="358788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72" grpId="0"/>
      <p:bldP spid="85" grpId="0"/>
      <p:bldP spid="86" grpId="0"/>
      <p:bldP spid="108" grpId="0"/>
      <p:bldP spid="119" grpId="0"/>
      <p:bldP spid="120" grpId="0"/>
      <p:bldP spid="121" grpId="0"/>
      <p:bldP spid="122" grpId="0"/>
      <p:bldP spid="123" grpId="0"/>
      <p:bldP spid="125" grpId="0"/>
      <p:bldP spid="126" grpId="0"/>
      <p:bldP spid="127" grpId="0"/>
      <p:bldP spid="128" grpId="0"/>
      <p:bldP spid="129" grpId="0"/>
      <p:bldP spid="130" grpId="0"/>
      <p:bldP spid="131" grpId="0"/>
      <p:bldP spid="132" grpId="0"/>
      <p:bldP spid="133" grpId="0"/>
      <p:bldP spid="144" grpId="0"/>
      <p:bldP spid="135" grpId="0"/>
      <p:bldP spid="137" grpId="0"/>
      <p:bldP spid="138" grpId="0"/>
      <p:bldP spid="139" grpId="0"/>
      <p:bldP spid="140" grpId="0"/>
      <p:bldP spid="11" grpId="0"/>
      <p:bldP spid="141" grpId="0"/>
      <p:bldP spid="12" grpId="0"/>
      <p:bldP spid="142" grpId="0"/>
      <p:bldP spid="143" grpId="0"/>
      <p:bldP spid="145" grpId="0"/>
      <p:bldP spid="146" grpId="0"/>
      <p:bldP spid="147" grpId="0"/>
      <p:bldP spid="148" grpId="0"/>
      <p:bldP spid="124" grpId="0"/>
      <p:bldP spid="43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CCE6F94-CFAC-4877-9EB6-94513453DDF6}"/>
              </a:ext>
            </a:extLst>
          </p:cNvPr>
          <p:cNvSpPr txBox="1"/>
          <p:nvPr/>
        </p:nvSpPr>
        <p:spPr>
          <a:xfrm>
            <a:off x="587698" y="381155"/>
            <a:ext cx="4633092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/>
              <a:t>What if it is a bit messier?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7685A6D-0990-4A40-AAD7-4A51C51411F4}"/>
                  </a:ext>
                </a:extLst>
              </p:cNvPr>
              <p:cNvSpPr txBox="1"/>
              <p:nvPr/>
            </p:nvSpPr>
            <p:spPr>
              <a:xfrm>
                <a:off x="781371" y="1342632"/>
                <a:ext cx="5716293" cy="32797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dirty="0"/>
                  <a:t>Example: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3+5</m:t>
                        </m:r>
                      </m:e>
                    </m:func>
                  </m:oMath>
                </a14:m>
                <a:endParaRPr lang="en-US" dirty="0"/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Log on each side same base, but more stuff tossed in…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Get all the logs on one side…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…and use the log properties</a:t>
                </a:r>
              </a:p>
              <a:p>
                <a:pPr marL="742950" lvl="1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𝑚𝑛</m:t>
                        </m:r>
                      </m:e>
                    </m:func>
                  </m:oMath>
                </a14:m>
                <a:endParaRPr lang="en-US" dirty="0"/>
              </a:p>
              <a:p>
                <a:pPr marL="742950" lvl="1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fName>
                      <m:e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</m:e>
                    </m:func>
                  </m:oMath>
                </a14:m>
                <a:endParaRPr lang="en-US" dirty="0"/>
              </a:p>
              <a:p>
                <a:pPr marL="742950" lvl="1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fName>
                      <m:e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𝑏</m:t>
                                </m:r>
                              </m:sub>
                            </m:sSub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e>
                        </m:func>
                      </m:e>
                    </m:func>
                  </m:oMath>
                </a14:m>
                <a:endParaRPr lang="en-US" dirty="0"/>
              </a:p>
              <a:p>
                <a:pPr lvl="2"/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7685A6D-0990-4A40-AAD7-4A51C51411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371" y="1342632"/>
                <a:ext cx="5716293" cy="3279744"/>
              </a:xfrm>
              <a:prstGeom prst="rect">
                <a:avLst/>
              </a:prstGeom>
              <a:blipFill>
                <a:blip r:embed="rId2"/>
                <a:stretch>
                  <a:fillRect l="-8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49F0A30-C2AA-4A08-8F51-138097F0548A}"/>
                  </a:ext>
                </a:extLst>
              </p:cNvPr>
              <p:cNvSpPr txBox="1"/>
              <p:nvPr/>
            </p:nvSpPr>
            <p:spPr>
              <a:xfrm>
                <a:off x="9035542" y="1527939"/>
                <a:ext cx="2845006" cy="25250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endParaRPr lang="en-US" dirty="0">
                  <a:solidFill>
                    <a:srgbClr val="FF0000"/>
                  </a:solidFill>
                </a:endParaRPr>
              </a:p>
              <a:p>
                <a:r>
                  <a:rPr lang="en-US" dirty="0">
                    <a:solidFill>
                      <a:srgbClr val="FF0000"/>
                    </a:solidFill>
                  </a:rPr>
                  <a:t>…get logs on same side</a:t>
                </a:r>
              </a:p>
              <a:p>
                <a:endParaRPr lang="en-US" sz="1100" dirty="0">
                  <a:solidFill>
                    <a:srgbClr val="FF0000"/>
                  </a:solidFill>
                </a:endParaRPr>
              </a:p>
              <a:p>
                <a:r>
                  <a:rPr lang="en-US" dirty="0">
                    <a:solidFill>
                      <a:srgbClr val="FF0000"/>
                    </a:solidFill>
                  </a:rPr>
                  <a:t>…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fName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func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unc>
                      <m:func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fName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fName>
                      <m:e>
                        <m:f>
                          <m:f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num>
                          <m:den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</m:e>
                    </m:func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endParaRPr lang="en-US" dirty="0">
                  <a:solidFill>
                    <a:srgbClr val="FF0000"/>
                  </a:solidFill>
                </a:endParaRPr>
              </a:p>
              <a:p>
                <a:r>
                  <a:rPr lang="en-US" dirty="0">
                    <a:solidFill>
                      <a:srgbClr val="FF0000"/>
                    </a:solidFill>
                  </a:rPr>
                  <a:t>…convert to exponent form</a:t>
                </a:r>
              </a:p>
              <a:p>
                <a:endParaRPr lang="en-US" sz="2400" dirty="0">
                  <a:solidFill>
                    <a:srgbClr val="FF0000"/>
                  </a:solidFill>
                </a:endParaRPr>
              </a:p>
              <a:p>
                <a:r>
                  <a:rPr lang="en-US" dirty="0">
                    <a:solidFill>
                      <a:srgbClr val="FF0000"/>
                    </a:solidFill>
                  </a:rPr>
                  <a:t>…simple algebra!</a:t>
                </a: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49F0A30-C2AA-4A08-8F51-138097F054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35542" y="1527939"/>
                <a:ext cx="2845006" cy="2525050"/>
              </a:xfrm>
              <a:prstGeom prst="rect">
                <a:avLst/>
              </a:prstGeom>
              <a:blipFill>
                <a:blip r:embed="rId3"/>
                <a:stretch>
                  <a:fillRect l="-1713" b="-28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D0F561D-EFDD-4014-9F92-9B35660ADE4F}"/>
                  </a:ext>
                </a:extLst>
              </p:cNvPr>
              <p:cNvSpPr txBox="1"/>
              <p:nvPr/>
            </p:nvSpPr>
            <p:spPr>
              <a:xfrm>
                <a:off x="6971974" y="1861825"/>
                <a:ext cx="2186457" cy="347345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3=5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US" b="0" dirty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=32</m:t>
                      </m:r>
                    </m:oMath>
                  </m:oMathPara>
                </a14:m>
                <a:endParaRPr lang="en-US" dirty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=96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D0F561D-EFDD-4014-9F92-9B35660ADE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1974" y="1861825"/>
                <a:ext cx="2186457" cy="347345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7B0F0077-6A5C-41D9-938F-6EBB99D8DC4A}"/>
              </a:ext>
            </a:extLst>
          </p:cNvPr>
          <p:cNvSpPr txBox="1"/>
          <p:nvPr/>
        </p:nvSpPr>
        <p:spPr>
          <a:xfrm>
            <a:off x="6971974" y="1429033"/>
            <a:ext cx="12059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Let’s do it!</a:t>
            </a:r>
          </a:p>
        </p:txBody>
      </p:sp>
    </p:spTree>
    <p:extLst>
      <p:ext uri="{BB962C8B-B14F-4D97-AF65-F5344CB8AC3E}">
        <p14:creationId xmlns:p14="http://schemas.microsoft.com/office/powerpoint/2010/main" val="504124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4012571" y="95611"/>
                <a:ext cx="360869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Solve log 2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+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log(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5)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2.</a:t>
                </a:r>
              </a:p>
            </p:txBody>
          </p:sp>
        </mc:Choice>
        <mc:Fallback xmlns="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2571" y="95611"/>
                <a:ext cx="3608697" cy="400110"/>
              </a:xfrm>
              <a:prstGeom prst="rect">
                <a:avLst/>
              </a:prstGeom>
              <a:blipFill rotWithShape="1">
                <a:blip r:embed="rId2"/>
                <a:stretch>
                  <a:fillRect l="-1689" t="-6154" r="-169" b="-2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6" name="TextBox 125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7601828" y="1326331"/>
            <a:ext cx="283464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D24"/>
                </a:solidFill>
                <a:latin typeface="Arial" pitchFamily="34" charset="0"/>
                <a:cs typeface="Arial" pitchFamily="34" charset="0"/>
              </a:rPr>
              <a:t>Write original equation.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7601828" y="1740076"/>
            <a:ext cx="3819987" cy="363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D24"/>
                </a:solidFill>
                <a:latin typeface="Arial" pitchFamily="34" charset="0"/>
                <a:cs typeface="Arial" pitchFamily="34" charset="0"/>
              </a:rPr>
              <a:t>Product Property of Logarithms</a:t>
            </a:r>
          </a:p>
        </p:txBody>
      </p:sp>
      <p:pic>
        <p:nvPicPr>
          <p:cNvPr id="136" name="Picture 135" descr="D:\meenu\batch3\grade7\01\ms2019_gr7_se_ch1_PNGs\paper_bi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67" y="1254179"/>
            <a:ext cx="3980971" cy="5220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7" name="TextBox 41"/>
          <p:cNvSpPr txBox="1"/>
          <p:nvPr/>
        </p:nvSpPr>
        <p:spPr>
          <a:xfrm>
            <a:off x="99799" y="1433805"/>
            <a:ext cx="10372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Check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2" name="TextBox 141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142096" y="1898135"/>
                <a:ext cx="343046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log(2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dirty="0">
                        <a:latin typeface="Arial" pitchFamily="34" charset="0"/>
                        <a:cs typeface="Arial" pitchFamily="34" charset="0"/>
                      </a:rPr>
                      <m:t>•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dirty="0">
                    <a:solidFill>
                      <a:srgbClr val="ED1D24"/>
                    </a:solidFill>
                    <a:latin typeface="Arial" pitchFamily="34" charset="0"/>
                    <a:cs typeface="Arial" pitchFamily="34" charset="0"/>
                  </a:rPr>
                  <a:t>10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</a:rPr>
                      <m:t>+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log(</a:t>
                </a:r>
                <a:r>
                  <a:rPr lang="en-US" sz="2000" dirty="0">
                    <a:solidFill>
                      <a:srgbClr val="ED1D24"/>
                    </a:solidFill>
                    <a:latin typeface="Arial" pitchFamily="34" charset="0"/>
                    <a:cs typeface="Arial" pitchFamily="34" charset="0"/>
                  </a:rPr>
                  <a:t>10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5)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2</a:t>
                </a:r>
              </a:p>
            </p:txBody>
          </p:sp>
        </mc:Choice>
        <mc:Fallback xmlns="">
          <p:sp>
            <p:nvSpPr>
              <p:cNvPr id="142" name="TextBox 14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096" y="1898135"/>
                <a:ext cx="3430469" cy="400110"/>
              </a:xfrm>
              <a:prstGeom prst="rect">
                <a:avLst/>
              </a:prstGeom>
              <a:blipFill rotWithShape="1">
                <a:blip r:embed="rId4"/>
                <a:stretch>
                  <a:fillRect l="-1776" t="-6061" r="-1243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3" name="TextBox 142"/>
          <p:cNvSpPr txBox="1"/>
          <p:nvPr/>
        </p:nvSpPr>
        <p:spPr>
          <a:xfrm>
            <a:off x="3004766" y="1759209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D24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4" name="TextBox 143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1329047" y="2397844"/>
                <a:ext cx="2286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log 20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+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log 5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2</a:t>
                </a:r>
              </a:p>
            </p:txBody>
          </p:sp>
        </mc:Choice>
        <mc:Fallback xmlns="">
          <p:sp>
            <p:nvSpPr>
              <p:cNvPr id="144" name="TextBox 14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9047" y="2397844"/>
                <a:ext cx="2286000" cy="400110"/>
              </a:xfrm>
              <a:prstGeom prst="rect">
                <a:avLst/>
              </a:prstGeom>
              <a:blipFill rotWithShape="1">
                <a:blip r:embed="rId5"/>
                <a:stretch>
                  <a:fillRect l="-2667" t="-6061" r="-267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5" name="TextBox 144"/>
          <p:cNvSpPr txBox="1"/>
          <p:nvPr/>
        </p:nvSpPr>
        <p:spPr>
          <a:xfrm>
            <a:off x="3004766" y="2272973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D24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6" name="TextBox 145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2066613" y="2805149"/>
                <a:ext cx="1554480" cy="3657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log 100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2</a:t>
                </a:r>
              </a:p>
            </p:txBody>
          </p:sp>
        </mc:Choice>
        <mc:Fallback xmlns="">
          <p:sp>
            <p:nvSpPr>
              <p:cNvPr id="146" name="TextBox 14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6613" y="2805149"/>
                <a:ext cx="1554480" cy="365760"/>
              </a:xfrm>
              <a:prstGeom prst="rect">
                <a:avLst/>
              </a:prstGeom>
              <a:blipFill rotWithShape="1">
                <a:blip r:embed="rId6"/>
                <a:stretch>
                  <a:fillRect l="-3922" t="-6667" b="-4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7" name="TextBox 146"/>
          <p:cNvSpPr txBox="1"/>
          <p:nvPr/>
        </p:nvSpPr>
        <p:spPr>
          <a:xfrm>
            <a:off x="3004766" y="2682672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D24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8" name="TextBox 147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185657" y="5097400"/>
                <a:ext cx="391732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Because log(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10) is not defined,</a:t>
                </a:r>
              </a:p>
              <a:p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5 is not a solution.  </a:t>
                </a:r>
                <a:endParaRPr lang="en-US" sz="6600" b="1" dirty="0">
                  <a:solidFill>
                    <a:srgbClr val="ED1C24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48" name="TextBox 147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657" y="5097400"/>
                <a:ext cx="3917324" cy="707886"/>
              </a:xfrm>
              <a:prstGeom prst="rect">
                <a:avLst/>
              </a:prstGeom>
              <a:blipFill rotWithShape="1">
                <a:blip r:embed="rId7"/>
                <a:stretch>
                  <a:fillRect l="-1555" t="-3448" r="-778" b="-155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4" name="TextBox 123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4370964" y="1326331"/>
                <a:ext cx="2834640" cy="3637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log 2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+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log(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5)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2</a:t>
                </a:r>
              </a:p>
            </p:txBody>
          </p:sp>
        </mc:Choice>
        <mc:Fallback xmlns="">
          <p:sp>
            <p:nvSpPr>
              <p:cNvPr id="124" name="TextBox 12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0964" y="1326331"/>
                <a:ext cx="2834640" cy="363736"/>
              </a:xfrm>
              <a:prstGeom prst="rect">
                <a:avLst/>
              </a:prstGeom>
              <a:blipFill rotWithShape="1">
                <a:blip r:embed="rId8"/>
                <a:stretch>
                  <a:fillRect l="-2151" t="-6780" b="-423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0" name="TextBox 149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4890486" y="1738052"/>
                <a:ext cx="2286000" cy="3657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log [2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(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5)]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2</a:t>
                </a:r>
              </a:p>
            </p:txBody>
          </p:sp>
        </mc:Choice>
        <mc:Fallback xmlns="">
          <p:sp>
            <p:nvSpPr>
              <p:cNvPr id="150" name="TextBox 14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0486" y="1738052"/>
                <a:ext cx="2286000" cy="365760"/>
              </a:xfrm>
              <a:prstGeom prst="rect">
                <a:avLst/>
              </a:prstGeom>
              <a:blipFill rotWithShape="1">
                <a:blip r:embed="rId9"/>
                <a:stretch>
                  <a:fillRect l="-2667" t="-6667" r="-800" b="-4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2" name="TextBox 151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7542069" y="2112931"/>
            <a:ext cx="4544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D24"/>
                </a:solidFill>
                <a:latin typeface="Arial" pitchFamily="34" charset="0"/>
                <a:cs typeface="Arial" pitchFamily="34" charset="0"/>
              </a:rPr>
              <a:t>Convert to exponent using base 10.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3" name="TextBox 152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5444913" y="2134155"/>
                <a:ext cx="2032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(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5)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100</a:t>
                </a:r>
                <a:endParaRPr lang="en-US" sz="2000" baseline="30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153" name="TextBox 152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4913" y="2134155"/>
                <a:ext cx="2032000" cy="400110"/>
              </a:xfrm>
              <a:prstGeom prst="rect">
                <a:avLst/>
              </a:prstGeom>
              <a:blipFill>
                <a:blip r:embed="rId10"/>
                <a:stretch>
                  <a:fillRect l="-2994" t="-606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4" name="TextBox 153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5377439" y="2510679"/>
                <a:ext cx="210312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2000" baseline="30000" dirty="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10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100</a:t>
                </a:r>
                <a:endParaRPr lang="en-US" sz="2000" baseline="30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154" name="TextBox 153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7439" y="2510679"/>
                <a:ext cx="2103120" cy="400110"/>
              </a:xfrm>
              <a:prstGeom prst="rect">
                <a:avLst/>
              </a:prstGeom>
              <a:blipFill>
                <a:blip r:embed="rId11"/>
                <a:stretch>
                  <a:fillRect l="-2899" t="-7692" b="-2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5" name="TextBox 154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4630521" y="2897153"/>
                <a:ext cx="256032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2000" baseline="30000" dirty="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10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100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0</a:t>
                </a:r>
                <a:endParaRPr lang="en-US" sz="2000" baseline="30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155" name="TextBox 154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0521" y="2897153"/>
                <a:ext cx="2560320" cy="400110"/>
              </a:xfrm>
              <a:prstGeom prst="rect">
                <a:avLst/>
              </a:prstGeom>
              <a:blipFill>
                <a:blip r:embed="rId12"/>
                <a:stretch>
                  <a:fillRect l="-2619" t="-6061" r="-238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7" name="TextBox 156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7601828" y="2547053"/>
            <a:ext cx="2583543" cy="363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D24"/>
                </a:solidFill>
                <a:latin typeface="Arial" pitchFamily="34" charset="0"/>
                <a:cs typeface="Arial" pitchFamily="34" charset="0"/>
              </a:rPr>
              <a:t>Distributive Property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7601828" y="2933527"/>
            <a:ext cx="3338285" cy="363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D24"/>
                </a:solidFill>
                <a:latin typeface="Arial" pitchFamily="34" charset="0"/>
                <a:cs typeface="Arial" pitchFamily="34" charset="0"/>
              </a:rPr>
              <a:t>Write in standard form.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9" name="TextBox 158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5068370" y="3271543"/>
                <a:ext cx="218466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2000" baseline="30000" dirty="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5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50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0</a:t>
                </a:r>
                <a:endParaRPr lang="en-US" sz="2000" baseline="30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159" name="TextBox 158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8370" y="3271543"/>
                <a:ext cx="2184665" cy="400110"/>
              </a:xfrm>
              <a:prstGeom prst="rect">
                <a:avLst/>
              </a:prstGeom>
              <a:blipFill>
                <a:blip r:embed="rId13"/>
                <a:stretch>
                  <a:fillRect l="-2786" t="-7692" b="-2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0" name="TextBox 159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7601828" y="3307917"/>
            <a:ext cx="2828565" cy="363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D24"/>
                </a:solidFill>
                <a:latin typeface="Arial" pitchFamily="34" charset="0"/>
                <a:cs typeface="Arial" pitchFamily="34" charset="0"/>
              </a:rPr>
              <a:t>Divide each side by 2.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1" name="TextBox 160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4822732" y="3696133"/>
                <a:ext cx="2545547" cy="3637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(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10)(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+</m:t>
                    </m:r>
                    <m:r>
                      <m:rPr>
                        <m:nor/>
                      </m:rPr>
                      <a:rPr lang="en-US" sz="2000" i="0" dirty="0" smtClean="0">
                        <a:latin typeface="Arial" pitchFamily="34" charset="0"/>
                        <a:cs typeface="Arial" pitchFamily="34" charset="0"/>
                      </a:rPr>
                      <m:t> 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5)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0</a:t>
                </a:r>
                <a:endParaRPr lang="en-US" sz="2000" baseline="30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161" name="TextBox 160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2732" y="3696133"/>
                <a:ext cx="2545547" cy="363736"/>
              </a:xfrm>
              <a:prstGeom prst="rect">
                <a:avLst/>
              </a:prstGeom>
              <a:blipFill>
                <a:blip r:embed="rId14"/>
                <a:stretch>
                  <a:fillRect l="-2392" t="-6667" b="-4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2" name="TextBox 161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7601828" y="3696133"/>
            <a:ext cx="1028248" cy="363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D24"/>
                </a:solidFill>
                <a:latin typeface="Arial" pitchFamily="34" charset="0"/>
                <a:cs typeface="Arial" pitchFamily="34" charset="0"/>
              </a:rPr>
              <a:t>Factor.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3" name="TextBox 162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4996522" y="4127893"/>
                <a:ext cx="254554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10   or   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5</a:t>
                </a:r>
                <a:endParaRPr lang="en-US" sz="2000" baseline="30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163" name="TextBox 162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6522" y="4127893"/>
                <a:ext cx="2545547" cy="400110"/>
              </a:xfrm>
              <a:prstGeom prst="rect">
                <a:avLst/>
              </a:prstGeom>
              <a:blipFill>
                <a:blip r:embed="rId15"/>
                <a:stretch>
                  <a:fillRect l="-2638" t="-606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4" name="TextBox 163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7601828" y="4164267"/>
            <a:ext cx="2927186" cy="363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D24"/>
                </a:solidFill>
                <a:latin typeface="Arial" pitchFamily="34" charset="0"/>
                <a:cs typeface="Arial" pitchFamily="34" charset="0"/>
              </a:rPr>
              <a:t>Zero-Product Property</a:t>
            </a:r>
          </a:p>
        </p:txBody>
      </p:sp>
      <p:sp>
        <p:nvSpPr>
          <p:cNvPr id="165" name="Isosceles Triangle 164"/>
          <p:cNvSpPr/>
          <p:nvPr/>
        </p:nvSpPr>
        <p:spPr>
          <a:xfrm rot="5400000">
            <a:off x="4186595" y="5242077"/>
            <a:ext cx="457200" cy="274320"/>
          </a:xfrm>
          <a:prstGeom prst="triangle">
            <a:avLst/>
          </a:prstGeom>
          <a:solidFill>
            <a:srgbClr val="D83236"/>
          </a:solidFill>
          <a:ln>
            <a:noFill/>
          </a:ln>
          <a:effectLst>
            <a:outerShdw blurRad="76200" dist="508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 b="1" dirty="0"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6" name="TextBox 165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4632029" y="5200879"/>
                <a:ext cx="660878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The apparent solution 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5 is extraneous. So, the only solution is 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10.</a:t>
                </a:r>
              </a:p>
            </p:txBody>
          </p:sp>
        </mc:Choice>
        <mc:Fallback xmlns="">
          <p:sp>
            <p:nvSpPr>
              <p:cNvPr id="166" name="TextBox 16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2029" y="5200879"/>
                <a:ext cx="6608786" cy="707886"/>
              </a:xfrm>
              <a:prstGeom prst="rect">
                <a:avLst/>
              </a:prstGeom>
              <a:blipFill rotWithShape="1">
                <a:blip r:embed="rId18"/>
                <a:stretch>
                  <a:fillRect l="-1015" t="-3448" r="-1199" b="-155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7" name="TextBox 166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2765361" y="3231086"/>
                <a:ext cx="82296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2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2</a:t>
                </a:r>
              </a:p>
            </p:txBody>
          </p:sp>
        </mc:Choice>
        <mc:Fallback xmlns="">
          <p:sp>
            <p:nvSpPr>
              <p:cNvPr id="167" name="TextBox 166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5361" y="3231086"/>
                <a:ext cx="822960" cy="400110"/>
              </a:xfrm>
              <a:prstGeom prst="rect">
                <a:avLst/>
              </a:prstGeom>
              <a:blipFill rotWithShape="1">
                <a:blip r:embed="rId19"/>
                <a:stretch>
                  <a:fillRect l="-8148" t="-6061" r="-3704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2" name="TextBox 171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263408" y="3973831"/>
                <a:ext cx="374569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log[2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dirty="0">
                        <a:latin typeface="Arial" pitchFamily="34" charset="0"/>
                        <a:cs typeface="Arial" pitchFamily="34" charset="0"/>
                      </a:rPr>
                      <m:t>•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(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rgbClr val="ED1C24"/>
                        </a:solidFill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solidFill>
                      <a:srgbClr val="ED1D24"/>
                    </a:solidFill>
                    <a:latin typeface="Arial" pitchFamily="34" charset="0"/>
                    <a:cs typeface="Arial" pitchFamily="34" charset="0"/>
                  </a:rPr>
                  <a:t>5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)]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</a:rPr>
                      <m:t>+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log(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rgbClr val="ED1D24"/>
                        </a:solidFill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solidFill>
                      <a:srgbClr val="ED1D24"/>
                    </a:solidFill>
                    <a:latin typeface="Arial" pitchFamily="34" charset="0"/>
                    <a:cs typeface="Arial" pitchFamily="34" charset="0"/>
                  </a:rPr>
                  <a:t>5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5)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2</a:t>
                </a:r>
              </a:p>
            </p:txBody>
          </p:sp>
        </mc:Choice>
        <mc:Fallback xmlns="">
          <p:sp>
            <p:nvSpPr>
              <p:cNvPr id="172" name="TextBox 17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408" y="3973831"/>
                <a:ext cx="3745692" cy="400110"/>
              </a:xfrm>
              <a:prstGeom prst="rect">
                <a:avLst/>
              </a:prstGeom>
              <a:blipFill rotWithShape="0">
                <a:blip r:embed="rId20"/>
                <a:stretch>
                  <a:fillRect l="-1626" t="-7576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3" name="TextBox 172"/>
          <p:cNvSpPr txBox="1"/>
          <p:nvPr/>
        </p:nvSpPr>
        <p:spPr>
          <a:xfrm>
            <a:off x="3454191" y="3849716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D24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4" name="TextBox 173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1037194" y="4437794"/>
                <a:ext cx="296931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log(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10)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+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log(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10)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2</a:t>
                </a:r>
              </a:p>
            </p:txBody>
          </p:sp>
        </mc:Choice>
        <mc:Fallback xmlns="">
          <p:sp>
            <p:nvSpPr>
              <p:cNvPr id="174" name="TextBox 17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7194" y="4437794"/>
                <a:ext cx="2969310" cy="400110"/>
              </a:xfrm>
              <a:prstGeom prst="rect">
                <a:avLst/>
              </a:prstGeom>
              <a:blipFill rotWithShape="1">
                <a:blip r:embed="rId21"/>
                <a:stretch>
                  <a:fillRect l="-2053" t="-6061" r="-1437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5" name="TextBox 174"/>
          <p:cNvSpPr txBox="1"/>
          <p:nvPr/>
        </p:nvSpPr>
        <p:spPr>
          <a:xfrm>
            <a:off x="3454191" y="4307882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D24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410773" y="2999936"/>
            <a:ext cx="6923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ED1D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✓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12571" y="710971"/>
            <a:ext cx="14959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24221" y="5285426"/>
            <a:ext cx="5613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ED1C24"/>
                </a:solidFill>
                <a:latin typeface="Arial" panose="020B0604020202020204" pitchFamily="34" charset="0"/>
                <a:ea typeface="Segoe UI Symbol"/>
                <a:cs typeface="Arial" panose="020B0604020202020204" pitchFamily="34" charset="0"/>
              </a:rPr>
              <a:t>✘</a:t>
            </a:r>
            <a:endParaRPr lang="en-US" sz="6000" b="1" dirty="0">
              <a:solidFill>
                <a:srgbClr val="ED1C24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187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" grpId="0"/>
      <p:bldP spid="127" grpId="0"/>
      <p:bldP spid="137" grpId="0"/>
      <p:bldP spid="142" grpId="0"/>
      <p:bldP spid="143" grpId="0"/>
      <p:bldP spid="144" grpId="0"/>
      <p:bldP spid="145" grpId="0"/>
      <p:bldP spid="146" grpId="0"/>
      <p:bldP spid="147" grpId="0"/>
      <p:bldP spid="148" grpId="0"/>
      <p:bldP spid="124" grpId="0"/>
      <p:bldP spid="150" grpId="0"/>
      <p:bldP spid="152" grpId="0"/>
      <p:bldP spid="153" grpId="0"/>
      <p:bldP spid="154" grpId="0"/>
      <p:bldP spid="155" grpId="0"/>
      <p:bldP spid="157" grpId="0"/>
      <p:bldP spid="158" grpId="0"/>
      <p:bldP spid="159" grpId="0"/>
      <p:bldP spid="160" grpId="0"/>
      <p:bldP spid="161" grpId="0"/>
      <p:bldP spid="162" grpId="0"/>
      <p:bldP spid="163" grpId="0"/>
      <p:bldP spid="164" grpId="0"/>
      <p:bldP spid="165" grpId="0" animBg="1"/>
      <p:bldP spid="166" grpId="0"/>
      <p:bldP spid="167" grpId="0"/>
      <p:bldP spid="172" grpId="0"/>
      <p:bldP spid="173" grpId="0"/>
      <p:bldP spid="174" grpId="0"/>
      <p:bldP spid="175" grpId="0"/>
      <p:bldP spid="41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723B0-2FBE-40BF-AB01-5454010BF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9C978C2-0B8D-42AC-A984-F09BBFD51437}"/>
              </a:ext>
            </a:extLst>
          </p:cNvPr>
          <p:cNvSpPr txBox="1"/>
          <p:nvPr/>
        </p:nvSpPr>
        <p:spPr>
          <a:xfrm>
            <a:off x="957714" y="1963554"/>
            <a:ext cx="82681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Pg</a:t>
            </a:r>
            <a:r>
              <a:rPr lang="en-US" sz="2800" dirty="0"/>
              <a:t> 338, #21-46</a:t>
            </a:r>
          </a:p>
        </p:txBody>
      </p:sp>
    </p:spTree>
    <p:extLst>
      <p:ext uri="{BB962C8B-B14F-4D97-AF65-F5344CB8AC3E}">
        <p14:creationId xmlns:p14="http://schemas.microsoft.com/office/powerpoint/2010/main" val="112045962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0.8|6.7|13.2|2.3|7.1|30.6|3|13.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4012</TotalTime>
  <Words>754</Words>
  <Application>Microsoft Office PowerPoint</Application>
  <PresentationFormat>Widescreen</PresentationFormat>
  <Paragraphs>142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Lance Williams</dc:creator>
  <cp:lastModifiedBy>Thompson, Mikel</cp:lastModifiedBy>
  <cp:revision>251</cp:revision>
  <dcterms:created xsi:type="dcterms:W3CDTF">2018-01-02T19:57:38Z</dcterms:created>
  <dcterms:modified xsi:type="dcterms:W3CDTF">2021-04-24T20:10:14Z</dcterms:modified>
</cp:coreProperties>
</file>